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3" r:id="rId3"/>
    <p:sldId id="265" r:id="rId4"/>
    <p:sldId id="266" r:id="rId5"/>
    <p:sldId id="267" r:id="rId6"/>
    <p:sldId id="268" r:id="rId7"/>
    <p:sldId id="271" r:id="rId8"/>
    <p:sldId id="269" r:id="rId9"/>
    <p:sldId id="270" r:id="rId10"/>
    <p:sldId id="272" r:id="rId11"/>
    <p:sldId id="257" r:id="rId12"/>
    <p:sldId id="258" r:id="rId13"/>
    <p:sldId id="259" r:id="rId14"/>
    <p:sldId id="260" r:id="rId15"/>
    <p:sldId id="261" r:id="rId16"/>
    <p:sldId id="262" r:id="rId17"/>
    <p:sldId id="264" r:id="rId18"/>
    <p:sldId id="274"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728" autoAdjust="0"/>
    <p:restoredTop sz="94660"/>
  </p:normalViewPr>
  <p:slideViewPr>
    <p:cSldViewPr>
      <p:cViewPr>
        <p:scale>
          <a:sx n="66" d="100"/>
          <a:sy n="66" d="100"/>
        </p:scale>
        <p:origin x="-1464" y="-15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D0BFF97-ACFA-460F-AA0F-4CF4473E4B5B}" type="datetimeFigureOut">
              <a:rPr lang="en-US" smtClean="0"/>
              <a:t>11/15/2017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47D0D8-D56C-4D8B-9D44-4D72060722EF}"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D0BFF97-ACFA-460F-AA0F-4CF4473E4B5B}" type="datetimeFigureOut">
              <a:rPr lang="en-US" smtClean="0"/>
              <a:t>11/15/2017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47D0D8-D56C-4D8B-9D44-4D72060722EF}"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D0BFF97-ACFA-460F-AA0F-4CF4473E4B5B}" type="datetimeFigureOut">
              <a:rPr lang="en-US" smtClean="0"/>
              <a:t>11/15/2017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47D0D8-D56C-4D8B-9D44-4D72060722EF}"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D0BFF97-ACFA-460F-AA0F-4CF4473E4B5B}" type="datetimeFigureOut">
              <a:rPr lang="en-US" smtClean="0"/>
              <a:t>11/15/2017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47D0D8-D56C-4D8B-9D44-4D72060722EF}"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D0BFF97-ACFA-460F-AA0F-4CF4473E4B5B}" type="datetimeFigureOut">
              <a:rPr lang="en-US" smtClean="0"/>
              <a:t>11/15/2017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47D0D8-D56C-4D8B-9D44-4D72060722EF}"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D0BFF97-ACFA-460F-AA0F-4CF4473E4B5B}" type="datetimeFigureOut">
              <a:rPr lang="en-US" smtClean="0"/>
              <a:t>11/15/2017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047D0D8-D56C-4D8B-9D44-4D72060722EF}"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D0BFF97-ACFA-460F-AA0F-4CF4473E4B5B}" type="datetimeFigureOut">
              <a:rPr lang="en-US" smtClean="0"/>
              <a:t>11/15/2017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047D0D8-D56C-4D8B-9D44-4D72060722EF}"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D0BFF97-ACFA-460F-AA0F-4CF4473E4B5B}" type="datetimeFigureOut">
              <a:rPr lang="en-US" smtClean="0"/>
              <a:t>11/15/2017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047D0D8-D56C-4D8B-9D44-4D72060722EF}"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D0BFF97-ACFA-460F-AA0F-4CF4473E4B5B}" type="datetimeFigureOut">
              <a:rPr lang="en-US" smtClean="0"/>
              <a:t>11/15/2017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047D0D8-D56C-4D8B-9D44-4D72060722EF}"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D0BFF97-ACFA-460F-AA0F-4CF4473E4B5B}" type="datetimeFigureOut">
              <a:rPr lang="en-US" smtClean="0"/>
              <a:t>11/15/2017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047D0D8-D56C-4D8B-9D44-4D72060722EF}"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D0BFF97-ACFA-460F-AA0F-4CF4473E4B5B}" type="datetimeFigureOut">
              <a:rPr lang="en-US" smtClean="0"/>
              <a:t>11/15/2017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047D0D8-D56C-4D8B-9D44-4D72060722EF}"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0BFF97-ACFA-460F-AA0F-4CF4473E4B5B}" type="datetimeFigureOut">
              <a:rPr lang="en-US" smtClean="0"/>
              <a:t>11/15/2017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047D0D8-D56C-4D8B-9D44-4D72060722EF}"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www.youtube.com/watch?v=JKALjeoeneE"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youtube.com/watch?v=IhsMl-wb64o" TargetMode="External"/><Relationship Id="rId2" Type="http://schemas.openxmlformats.org/officeDocument/2006/relationships/hyperlink" Target="https://www.youtube.com/watch?v=5FqPhJLOoks"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www.dod.mil/pubs/cole20010109.html" TargetMode="External"/><Relationship Id="rId2" Type="http://schemas.openxmlformats.org/officeDocument/2006/relationships/hyperlink" Target="http://www.cnn.com/2007/WORLD/americas/03/30/gitmo.torture/index.html?iref=allsearch" TargetMode="External"/><Relationship Id="rId1" Type="http://schemas.openxmlformats.org/officeDocument/2006/relationships/slideLayout" Target="../slideLayouts/slideLayout2.xml"/><Relationship Id="rId5" Type="http://schemas.openxmlformats.org/officeDocument/2006/relationships/hyperlink" Target="http://www.cnn.com/2013/08/30/world/osama-bin-laden-fast-facts/index.html" TargetMode="External"/><Relationship Id="rId4" Type="http://schemas.openxmlformats.org/officeDocument/2006/relationships/hyperlink" Target="http://www.defense.gov/releases/release.aspx?releaseid=2814"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ww.youtube.com/watch?v=-QYqDCeErPE" TargetMode="External"/><Relationship Id="rId2" Type="http://schemas.openxmlformats.org/officeDocument/2006/relationships/hyperlink" Target="https://www.youtube.com/watch?v=tnmBIjVMDcc" TargetMode="External"/><Relationship Id="rId1" Type="http://schemas.openxmlformats.org/officeDocument/2006/relationships/slideLayout" Target="../slideLayouts/slideLayout2.xml"/><Relationship Id="rId4" Type="http://schemas.openxmlformats.org/officeDocument/2006/relationships/hyperlink" Target="https://www.youtube.com/watch?v=s9p1AnhDzWg"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www.cnn.com/2014/01/04/world/israel-fast-facts/index.html" TargetMode="External"/><Relationship Id="rId2" Type="http://schemas.openxmlformats.org/officeDocument/2006/relationships/hyperlink" Target="http://www.cnn.com/2013/02/17/us/terrorist-prison/index.html"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304800"/>
            <a:ext cx="7772400" cy="1470025"/>
          </a:xfrm>
        </p:spPr>
        <p:txBody>
          <a:bodyPr>
            <a:normAutofit fontScale="90000"/>
          </a:bodyPr>
          <a:lstStyle/>
          <a:p>
            <a:r>
              <a:rPr lang="en-US" dirty="0" smtClean="0"/>
              <a:t>The Attack on the </a:t>
            </a:r>
            <a:r>
              <a:rPr lang="en-US" i="1" dirty="0" smtClean="0"/>
              <a:t>USS Cole </a:t>
            </a:r>
            <a:r>
              <a:rPr lang="en-US" dirty="0" smtClean="0"/>
              <a:t>and the First Attack on the World Trade Center Perspective </a:t>
            </a:r>
            <a:endParaRPr lang="en-US" dirty="0"/>
          </a:p>
        </p:txBody>
      </p:sp>
      <p:pic>
        <p:nvPicPr>
          <p:cNvPr id="4098" name="Picture 2" descr="http://upload.wikimedia.org/wikipedia/commons/f/f1/USS_Cole_(DDG-67)_Departs.jpg"/>
          <p:cNvPicPr>
            <a:picLocks noChangeAspect="1" noChangeArrowheads="1"/>
          </p:cNvPicPr>
          <p:nvPr/>
        </p:nvPicPr>
        <p:blipFill>
          <a:blip r:embed="rId2" cstate="print"/>
          <a:srcRect/>
          <a:stretch>
            <a:fillRect/>
          </a:stretch>
        </p:blipFill>
        <p:spPr bwMode="auto">
          <a:xfrm>
            <a:off x="0" y="1524001"/>
            <a:ext cx="4886108" cy="3352800"/>
          </a:xfrm>
          <a:prstGeom prst="rect">
            <a:avLst/>
          </a:prstGeom>
          <a:noFill/>
        </p:spPr>
      </p:pic>
      <p:pic>
        <p:nvPicPr>
          <p:cNvPr id="4100" name="Picture 4" descr="http://ichef.bbci.co.uk/images/ic/640x360/p015lg72.jpg"/>
          <p:cNvPicPr>
            <a:picLocks noChangeAspect="1" noChangeArrowheads="1"/>
          </p:cNvPicPr>
          <p:nvPr/>
        </p:nvPicPr>
        <p:blipFill>
          <a:blip r:embed="rId3" cstate="print"/>
          <a:srcRect/>
          <a:stretch>
            <a:fillRect/>
          </a:stretch>
        </p:blipFill>
        <p:spPr bwMode="auto">
          <a:xfrm>
            <a:off x="4591758" y="2286000"/>
            <a:ext cx="4552242" cy="2560638"/>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886"/>
            <a:ext cx="8229600" cy="411162"/>
          </a:xfrm>
        </p:spPr>
        <p:txBody>
          <a:bodyPr>
            <a:normAutofit fontScale="90000"/>
          </a:bodyPr>
          <a:lstStyle/>
          <a:p>
            <a:r>
              <a:rPr lang="en-US" dirty="0" smtClean="0"/>
              <a:t>Even Stranger Points</a:t>
            </a:r>
            <a:endParaRPr lang="en-US" dirty="0"/>
          </a:p>
        </p:txBody>
      </p:sp>
      <p:sp>
        <p:nvSpPr>
          <p:cNvPr id="3" name="Content Placeholder 2"/>
          <p:cNvSpPr>
            <a:spLocks noGrp="1"/>
          </p:cNvSpPr>
          <p:nvPr>
            <p:ph idx="1"/>
          </p:nvPr>
        </p:nvSpPr>
        <p:spPr>
          <a:xfrm>
            <a:off x="457200" y="609600"/>
            <a:ext cx="8229600" cy="5516563"/>
          </a:xfrm>
        </p:spPr>
        <p:txBody>
          <a:bodyPr>
            <a:normAutofit fontScale="62500" lnSpcReduction="20000"/>
          </a:bodyPr>
          <a:lstStyle/>
          <a:p>
            <a:pPr marL="0" indent="0">
              <a:buNone/>
            </a:pPr>
            <a:r>
              <a:rPr lang="en-US" b="1" dirty="0"/>
              <a:t>August 4, 1998 -</a:t>
            </a:r>
            <a:r>
              <a:rPr lang="en-US" dirty="0"/>
              <a:t> A federal appeals court upholds the 1994 convictions of four men convicted in the bombing but orders them to be re-sentenced because they did not have lawyers when they were originally sentenced</a:t>
            </a:r>
            <a:r>
              <a:rPr lang="en-US" dirty="0" smtClean="0"/>
              <a:t>.</a:t>
            </a:r>
          </a:p>
          <a:p>
            <a:pPr marL="0" indent="0">
              <a:buNone/>
            </a:pPr>
            <a:r>
              <a:rPr lang="en-US" b="1" dirty="0"/>
              <a:t>September 26, 2005 -</a:t>
            </a:r>
            <a:r>
              <a:rPr lang="en-US" dirty="0"/>
              <a:t> A jury begins hearing arguments about whether the owners of the World Trade Center should be held liable for the 1993 terrorist attack on the fallen landmark. Hundreds of affected businesses and survivors allege in the lawsuit that the Port Authority of New York and New Jersey failed to implement expert recommendations to end public access to an underground parking garage</a:t>
            </a:r>
            <a:r>
              <a:rPr lang="en-US" dirty="0" smtClean="0"/>
              <a:t>.</a:t>
            </a:r>
          </a:p>
          <a:p>
            <a:pPr marL="0" indent="0">
              <a:buNone/>
            </a:pPr>
            <a:r>
              <a:rPr lang="en-US" b="1" dirty="0"/>
              <a:t>October 26, 2005 - </a:t>
            </a:r>
            <a:r>
              <a:rPr lang="en-US" dirty="0"/>
              <a:t>A New York jury rules that the Port Authority of New York and New Jersey was negligent in the 1993 World Trade Center bombing that killed six people and injured 1,000. Damages will be determined in cases for individual victims.</a:t>
            </a:r>
          </a:p>
          <a:p>
            <a:pPr marL="0" indent="0">
              <a:buNone/>
            </a:pPr>
            <a:r>
              <a:rPr lang="en-US" b="1" dirty="0"/>
              <a:t>April 30, 2008 -</a:t>
            </a:r>
            <a:r>
              <a:rPr lang="en-US" dirty="0"/>
              <a:t> An appeals court upholds a 2005 ruling which holds New York and New Jersey Port Authority liable for damages incurred during the 1993 World Trade Center bombing.</a:t>
            </a:r>
          </a:p>
          <a:p>
            <a:pPr marL="0" indent="0">
              <a:buNone/>
            </a:pPr>
            <a:r>
              <a:rPr lang="en-US" b="1" dirty="0"/>
              <a:t>February 20, 2009 -</a:t>
            </a:r>
            <a:r>
              <a:rPr lang="en-US" dirty="0"/>
              <a:t> The first trial involving a victim of the 1993 World Trade Center bombing and the Port Authority opens. Linda Nash is seeking up to $8 million in damages for the injuries she suffered in the attack.</a:t>
            </a:r>
          </a:p>
          <a:p>
            <a:pPr marL="0" indent="0">
              <a:buNone/>
            </a:pPr>
            <a:endParaRPr lang="en-US" dirty="0"/>
          </a:p>
        </p:txBody>
      </p:sp>
    </p:spTree>
    <p:extLst>
      <p:ext uri="{BB962C8B-B14F-4D97-AF65-F5344CB8AC3E}">
        <p14:creationId xmlns:p14="http://schemas.microsoft.com/office/powerpoint/2010/main" val="16094709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3200" y="1905000"/>
            <a:ext cx="6400800" cy="639762"/>
          </a:xfrm>
        </p:spPr>
        <p:txBody>
          <a:bodyPr>
            <a:normAutofit fontScale="90000"/>
          </a:bodyPr>
          <a:lstStyle/>
          <a:p>
            <a:r>
              <a:rPr lang="en-US" dirty="0" smtClean="0"/>
              <a:t>October 12, 2000 </a:t>
            </a:r>
            <a:r>
              <a:rPr lang="en-US" i="1" dirty="0" smtClean="0"/>
              <a:t>USS Cole </a:t>
            </a:r>
            <a:r>
              <a:rPr lang="en-US" smtClean="0"/>
              <a:t>in </a:t>
            </a:r>
            <a:r>
              <a:rPr lang="en-US" smtClean="0"/>
              <a:t>Yemen </a:t>
            </a:r>
            <a:r>
              <a:rPr lang="en-US" dirty="0" smtClean="0"/>
              <a:t>Waters</a:t>
            </a:r>
            <a:endParaRPr lang="en-US" dirty="0"/>
          </a:p>
        </p:txBody>
      </p:sp>
      <p:pic>
        <p:nvPicPr>
          <p:cNvPr id="2050" name="Picture 2" descr="http://www.registeredevil.com/wp-content/uploads/2010/10/USS-Cole.jpg"/>
          <p:cNvPicPr>
            <a:picLocks noChangeAspect="1" noChangeArrowheads="1"/>
          </p:cNvPicPr>
          <p:nvPr/>
        </p:nvPicPr>
        <p:blipFill>
          <a:blip r:embed="rId2" cstate="print"/>
          <a:srcRect l="5282" t="9861" r="5671" b="13111"/>
          <a:stretch>
            <a:fillRect/>
          </a:stretch>
        </p:blipFill>
        <p:spPr bwMode="auto">
          <a:xfrm>
            <a:off x="0" y="3276600"/>
            <a:ext cx="9144000" cy="3581400"/>
          </a:xfrm>
          <a:prstGeom prst="rect">
            <a:avLst/>
          </a:prstGeom>
          <a:noFill/>
        </p:spPr>
      </p:pic>
      <p:pic>
        <p:nvPicPr>
          <p:cNvPr id="5" name="Picture 2" descr="http://www.registeredevil.com/wp-content/uploads/2010/10/USS-Cole.jpg"/>
          <p:cNvPicPr>
            <a:picLocks noChangeAspect="1" noChangeArrowheads="1"/>
          </p:cNvPicPr>
          <p:nvPr/>
        </p:nvPicPr>
        <p:blipFill>
          <a:blip r:embed="rId2" cstate="print"/>
          <a:srcRect l="6766" t="9861" r="75424" b="49167"/>
          <a:stretch>
            <a:fillRect/>
          </a:stretch>
        </p:blipFill>
        <p:spPr bwMode="auto">
          <a:xfrm>
            <a:off x="0" y="-44450"/>
            <a:ext cx="2895600" cy="3016250"/>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229600" cy="1143000"/>
          </a:xfrm>
        </p:spPr>
        <p:txBody>
          <a:bodyPr>
            <a:normAutofit/>
          </a:bodyPr>
          <a:lstStyle/>
          <a:p>
            <a:r>
              <a:rPr lang="en-US" dirty="0" smtClean="0"/>
              <a:t>Clinton’s Remarks</a:t>
            </a:r>
            <a:br>
              <a:rPr lang="en-US" dirty="0" smtClean="0"/>
            </a:br>
            <a:r>
              <a:rPr lang="en-US" sz="2200" dirty="0" smtClean="0">
                <a:hlinkClick r:id="rId2"/>
              </a:rPr>
              <a:t>https://www.youtube.com/watch?v=JKALjeoeneE</a:t>
            </a:r>
            <a:endParaRPr lang="en-US" sz="2200" dirty="0"/>
          </a:p>
        </p:txBody>
      </p:sp>
      <p:sp>
        <p:nvSpPr>
          <p:cNvPr id="3" name="Content Placeholder 2"/>
          <p:cNvSpPr>
            <a:spLocks noGrp="1"/>
          </p:cNvSpPr>
          <p:nvPr>
            <p:ph idx="1"/>
          </p:nvPr>
        </p:nvSpPr>
        <p:spPr/>
        <p:txBody>
          <a:bodyPr/>
          <a:lstStyle/>
          <a:p>
            <a:pPr marL="514350" indent="-514350">
              <a:buAutoNum type="arabicPeriod"/>
            </a:pPr>
            <a:r>
              <a:rPr lang="en-US" dirty="0" smtClean="0"/>
              <a:t>What was known?</a:t>
            </a:r>
          </a:p>
          <a:p>
            <a:pPr marL="514350" indent="-514350">
              <a:buAutoNum type="arabicPeriod"/>
            </a:pPr>
            <a:r>
              <a:rPr lang="en-US" dirty="0" smtClean="0"/>
              <a:t>Who were the suspects? </a:t>
            </a:r>
          </a:p>
          <a:p>
            <a:pPr marL="514350" indent="-514350">
              <a:buAutoNum type="arabicPeriod"/>
            </a:pPr>
            <a:r>
              <a:rPr lang="en-US" dirty="0" smtClean="0"/>
              <a:t>What was their cause?</a:t>
            </a:r>
          </a:p>
          <a:p>
            <a:pPr marL="514350" indent="-514350">
              <a:buAutoNum type="arabicPeriod"/>
            </a:pPr>
            <a:r>
              <a:rPr lang="en-US" dirty="0" smtClean="0"/>
              <a:t>How should the US respond to the attack?</a:t>
            </a:r>
          </a:p>
          <a:p>
            <a:pPr marL="514350" indent="-514350">
              <a:buAutoNum type="arabicPeriod"/>
            </a:pPr>
            <a:r>
              <a:rPr lang="en-US" dirty="0" smtClean="0"/>
              <a:t>What long term issues does Clinton address?</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Links</a:t>
            </a:r>
            <a:endParaRPr lang="en-US" dirty="0"/>
          </a:p>
        </p:txBody>
      </p:sp>
      <p:sp>
        <p:nvSpPr>
          <p:cNvPr id="3" name="Content Placeholder 2"/>
          <p:cNvSpPr>
            <a:spLocks noGrp="1"/>
          </p:cNvSpPr>
          <p:nvPr>
            <p:ph idx="1"/>
          </p:nvPr>
        </p:nvSpPr>
        <p:spPr>
          <a:xfrm>
            <a:off x="228600" y="1524000"/>
            <a:ext cx="8686800" cy="4525963"/>
          </a:xfrm>
        </p:spPr>
        <p:txBody>
          <a:bodyPr/>
          <a:lstStyle/>
          <a:p>
            <a:pPr>
              <a:buNone/>
            </a:pPr>
            <a:r>
              <a:rPr lang="en-US" dirty="0" smtClean="0"/>
              <a:t>Damaged Clip</a:t>
            </a:r>
          </a:p>
          <a:p>
            <a:pPr>
              <a:buNone/>
            </a:pPr>
            <a:r>
              <a:rPr lang="en-US" dirty="0" smtClean="0">
                <a:hlinkClick r:id="rId2"/>
              </a:rPr>
              <a:t>https://www.youtube.com/watch?v=5FqPhJLOoks</a:t>
            </a:r>
            <a:endParaRPr lang="en-US" dirty="0" smtClean="0"/>
          </a:p>
          <a:p>
            <a:pPr>
              <a:buNone/>
            </a:pPr>
            <a:endParaRPr lang="en-US" dirty="0"/>
          </a:p>
          <a:p>
            <a:pPr>
              <a:buNone/>
            </a:pPr>
            <a:r>
              <a:rPr lang="en-US" dirty="0"/>
              <a:t>First hand account by Chief Petty Office Sean </a:t>
            </a:r>
            <a:r>
              <a:rPr lang="en-US" dirty="0" err="1" smtClean="0"/>
              <a:t>Taitt</a:t>
            </a:r>
            <a:endParaRPr lang="en-US" dirty="0" smtClean="0"/>
          </a:p>
          <a:p>
            <a:pPr>
              <a:buNone/>
            </a:pPr>
            <a:r>
              <a:rPr lang="en-US" dirty="0" smtClean="0">
                <a:hlinkClick r:id="rId3"/>
              </a:rPr>
              <a:t>https://www.youtube.com/watch?v=IhsMl-wb64o</a:t>
            </a:r>
            <a:endParaRPr lang="en-US" dirty="0"/>
          </a:p>
          <a:p>
            <a:pPr>
              <a:buNone/>
            </a:pP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487362"/>
          </a:xfrm>
        </p:spPr>
        <p:txBody>
          <a:bodyPr>
            <a:normAutofit fontScale="90000"/>
          </a:bodyPr>
          <a:lstStyle/>
          <a:p>
            <a:r>
              <a:rPr lang="en-US" dirty="0" smtClean="0"/>
              <a:t>Timeline from CNN</a:t>
            </a:r>
            <a:endParaRPr lang="en-US" dirty="0"/>
          </a:p>
        </p:txBody>
      </p:sp>
      <p:sp>
        <p:nvSpPr>
          <p:cNvPr id="3" name="Content Placeholder 2"/>
          <p:cNvSpPr>
            <a:spLocks noGrp="1"/>
          </p:cNvSpPr>
          <p:nvPr>
            <p:ph idx="1"/>
          </p:nvPr>
        </p:nvSpPr>
        <p:spPr>
          <a:xfrm>
            <a:off x="457200" y="609600"/>
            <a:ext cx="8229600" cy="5516563"/>
          </a:xfrm>
        </p:spPr>
        <p:txBody>
          <a:bodyPr>
            <a:normAutofit fontScale="70000" lnSpcReduction="20000"/>
          </a:bodyPr>
          <a:lstStyle/>
          <a:p>
            <a:r>
              <a:rPr lang="en-US" b="1" dirty="0"/>
              <a:t>December 2000 -</a:t>
            </a:r>
            <a:r>
              <a:rPr lang="en-US" dirty="0"/>
              <a:t> Yemeni officials arrest suspects Fahd al-</a:t>
            </a:r>
            <a:r>
              <a:rPr lang="en-US" dirty="0" err="1"/>
              <a:t>Quso</a:t>
            </a:r>
            <a:r>
              <a:rPr lang="en-US" dirty="0"/>
              <a:t> and Jamal al-</a:t>
            </a:r>
            <a:r>
              <a:rPr lang="en-US" dirty="0" err="1"/>
              <a:t>Badawi</a:t>
            </a:r>
            <a:r>
              <a:rPr lang="en-US" dirty="0"/>
              <a:t>. Additionally, U.S. and Yemeni officials identify </a:t>
            </a:r>
            <a:r>
              <a:rPr lang="en-US" dirty="0" err="1">
                <a:hlinkClick r:id="rId2"/>
              </a:rPr>
              <a:t>Abd</a:t>
            </a:r>
            <a:r>
              <a:rPr lang="en-US" dirty="0">
                <a:hlinkClick r:id="rId2"/>
              </a:rPr>
              <a:t> al </a:t>
            </a:r>
            <a:r>
              <a:rPr lang="en-US" dirty="0" err="1">
                <a:hlinkClick r:id="rId2"/>
              </a:rPr>
              <a:t>Rahim</a:t>
            </a:r>
            <a:r>
              <a:rPr lang="en-US" dirty="0">
                <a:hlinkClick r:id="rId2"/>
              </a:rPr>
              <a:t> al-</a:t>
            </a:r>
            <a:r>
              <a:rPr lang="en-US" dirty="0" err="1">
                <a:hlinkClick r:id="rId2"/>
              </a:rPr>
              <a:t>Nashiri</a:t>
            </a:r>
            <a:r>
              <a:rPr lang="en-US" dirty="0">
                <a:hlinkClick r:id="rId2"/>
              </a:rPr>
              <a:t> as a key figure in the bombing</a:t>
            </a:r>
            <a:r>
              <a:rPr lang="en-US" dirty="0" smtClean="0">
                <a:hlinkClick r:id="rId2"/>
              </a:rPr>
              <a:t>.</a:t>
            </a:r>
            <a:endParaRPr lang="en-US" dirty="0" smtClean="0"/>
          </a:p>
          <a:p>
            <a:pPr>
              <a:buNone/>
            </a:pPr>
            <a:endParaRPr lang="en-US" dirty="0"/>
          </a:p>
          <a:p>
            <a:r>
              <a:rPr lang="en-US" b="1" dirty="0"/>
              <a:t>January 9, 2001 - </a:t>
            </a:r>
            <a:r>
              <a:rPr lang="en-US" dirty="0">
                <a:hlinkClick r:id="rId3"/>
              </a:rPr>
              <a:t>The Department of Defense issues a report on the USS Cole attack which does not assign blame but finds significant shortcomings in security against terrorist attacks</a:t>
            </a:r>
            <a:r>
              <a:rPr lang="en-US" dirty="0" smtClean="0">
                <a:hlinkClick r:id="rId3"/>
              </a:rPr>
              <a:t>.</a:t>
            </a:r>
            <a:endParaRPr lang="en-US" dirty="0" smtClean="0"/>
          </a:p>
          <a:p>
            <a:pPr>
              <a:buNone/>
            </a:pPr>
            <a:endParaRPr lang="en-US" dirty="0"/>
          </a:p>
          <a:p>
            <a:r>
              <a:rPr lang="en-US" b="1" dirty="0"/>
              <a:t>January 19, 2001 - </a:t>
            </a:r>
            <a:r>
              <a:rPr lang="en-US" dirty="0">
                <a:hlinkClick r:id="rId4"/>
              </a:rPr>
              <a:t>The results of a Navy investigation are released, concluding that the incident could not have been prevented</a:t>
            </a:r>
            <a:r>
              <a:rPr lang="en-US" dirty="0" smtClean="0">
                <a:hlinkClick r:id="rId4"/>
              </a:rPr>
              <a:t>.</a:t>
            </a:r>
            <a:endParaRPr lang="en-US" dirty="0" smtClean="0"/>
          </a:p>
          <a:p>
            <a:pPr>
              <a:buNone/>
            </a:pPr>
            <a:endParaRPr lang="en-US" dirty="0"/>
          </a:p>
          <a:p>
            <a:r>
              <a:rPr lang="en-US" b="1" dirty="0"/>
              <a:t>March 1, 2001 - </a:t>
            </a:r>
            <a:r>
              <a:rPr lang="en-US" dirty="0"/>
              <a:t>Al-Jazeera broadcasts </a:t>
            </a:r>
            <a:r>
              <a:rPr lang="en-US" dirty="0">
                <a:hlinkClick r:id="rId5"/>
              </a:rPr>
              <a:t>Osama bin Laden</a:t>
            </a:r>
            <a:r>
              <a:rPr lang="en-US" dirty="0"/>
              <a:t> reading a poem mentioning the attack. ''In Aden, the young man stood up for holy war and destroyed a destroyer feared by the powerful</a:t>
            </a:r>
            <a:r>
              <a:rPr lang="en-US" dirty="0" smtClean="0"/>
              <a:t>.'‘</a:t>
            </a:r>
          </a:p>
          <a:p>
            <a:pPr>
              <a:buNone/>
            </a:pPr>
            <a:endParaRPr lang="en-US" dirty="0"/>
          </a:p>
          <a:p>
            <a:r>
              <a:rPr lang="en-US" b="1" dirty="0"/>
              <a:t>June 2001 -</a:t>
            </a:r>
            <a:r>
              <a:rPr lang="en-US" dirty="0"/>
              <a:t> A video circulates showing followers of Osama bin Laden training in Afghanistan, singing, "We thank God for granting us victory the day we destroyed Cole in the sea."</a:t>
            </a:r>
          </a:p>
          <a:p>
            <a:pPr>
              <a:buNone/>
            </a:pP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Nashiri.jpg"/>
          <p:cNvPicPr>
            <a:picLocks noChangeAspect="1" noChangeArrowheads="1"/>
          </p:cNvPicPr>
          <p:nvPr/>
        </p:nvPicPr>
        <p:blipFill>
          <a:blip r:embed="rId2" cstate="print"/>
          <a:srcRect/>
          <a:stretch>
            <a:fillRect/>
          </a:stretch>
        </p:blipFill>
        <p:spPr bwMode="auto">
          <a:xfrm>
            <a:off x="291024" y="304800"/>
            <a:ext cx="1728276" cy="2066926"/>
          </a:xfrm>
          <a:prstGeom prst="rect">
            <a:avLst/>
          </a:prstGeom>
          <a:noFill/>
        </p:spPr>
      </p:pic>
      <p:sp>
        <p:nvSpPr>
          <p:cNvPr id="5" name="Rectangle 4"/>
          <p:cNvSpPr/>
          <p:nvPr/>
        </p:nvSpPr>
        <p:spPr>
          <a:xfrm>
            <a:off x="2514600" y="228600"/>
            <a:ext cx="4744056" cy="923330"/>
          </a:xfrm>
          <a:prstGeom prst="rect">
            <a:avLst/>
          </a:prstGeom>
        </p:spPr>
        <p:txBody>
          <a:bodyPr wrap="none">
            <a:spAutoFit/>
          </a:bodyPr>
          <a:lstStyle/>
          <a:p>
            <a:r>
              <a:rPr lang="en-US" dirty="0" err="1"/>
              <a:t>Abd</a:t>
            </a:r>
            <a:r>
              <a:rPr lang="en-US" dirty="0"/>
              <a:t> al-</a:t>
            </a:r>
            <a:r>
              <a:rPr lang="en-US" dirty="0" err="1"/>
              <a:t>Rahim</a:t>
            </a:r>
            <a:r>
              <a:rPr lang="en-US" dirty="0"/>
              <a:t> </a:t>
            </a:r>
            <a:r>
              <a:rPr lang="en-US" dirty="0" smtClean="0"/>
              <a:t>al-</a:t>
            </a:r>
            <a:r>
              <a:rPr lang="en-US" dirty="0" err="1" smtClean="0"/>
              <a:t>Nashiri</a:t>
            </a:r>
            <a:r>
              <a:rPr lang="en-US" dirty="0" smtClean="0"/>
              <a:t> (Suspected Mastermind)</a:t>
            </a:r>
          </a:p>
          <a:p>
            <a:endParaRPr lang="en-US" dirty="0"/>
          </a:p>
          <a:p>
            <a:r>
              <a:rPr lang="en-US" dirty="0" smtClean="0"/>
              <a:t>Awaiting outcome at Guantanamo Bay in Cuba</a:t>
            </a:r>
            <a:endParaRPr lang="en-US" dirty="0"/>
          </a:p>
        </p:txBody>
      </p:sp>
      <p:pic>
        <p:nvPicPr>
          <p:cNvPr id="9219" name="Picture 3"/>
          <p:cNvPicPr>
            <a:picLocks noChangeAspect="1" noChangeArrowheads="1"/>
          </p:cNvPicPr>
          <p:nvPr/>
        </p:nvPicPr>
        <p:blipFill>
          <a:blip r:embed="rId3" cstate="print"/>
          <a:srcRect l="26000" t="38222" r="31000" b="32445"/>
          <a:stretch>
            <a:fillRect/>
          </a:stretch>
        </p:blipFill>
        <p:spPr bwMode="auto">
          <a:xfrm>
            <a:off x="152400" y="2438400"/>
            <a:ext cx="8539018" cy="3276600"/>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58762"/>
          </a:xfrm>
        </p:spPr>
        <p:txBody>
          <a:bodyPr>
            <a:normAutofit fontScale="90000"/>
          </a:bodyPr>
          <a:lstStyle/>
          <a:p>
            <a:r>
              <a:rPr lang="en-US" dirty="0" smtClean="0"/>
              <a:t>Bin Laden Admits (Kind of)</a:t>
            </a:r>
            <a:endParaRPr lang="en-US" dirty="0"/>
          </a:p>
        </p:txBody>
      </p:sp>
      <p:sp>
        <p:nvSpPr>
          <p:cNvPr id="4" name="Rectangle 3"/>
          <p:cNvSpPr/>
          <p:nvPr/>
        </p:nvSpPr>
        <p:spPr>
          <a:xfrm>
            <a:off x="228600" y="1295401"/>
            <a:ext cx="4572000" cy="3139321"/>
          </a:xfrm>
          <a:prstGeom prst="rect">
            <a:avLst/>
          </a:prstGeom>
        </p:spPr>
        <p:txBody>
          <a:bodyPr wrap="square">
            <a:spAutoFit/>
          </a:bodyPr>
          <a:lstStyle/>
          <a:p>
            <a:r>
              <a:rPr lang="en-US" dirty="0"/>
              <a:t>The video </a:t>
            </a:r>
            <a:r>
              <a:rPr lang="en-US" i="1" dirty="0" smtClean="0"/>
              <a:t>The Clouds </a:t>
            </a:r>
            <a:r>
              <a:rPr lang="en-US" dirty="0" smtClean="0"/>
              <a:t>does </a:t>
            </a:r>
            <a:r>
              <a:rPr lang="en-US" dirty="0"/>
              <a:t>not say that it was made or financed on bin Laden's orders. But it contains lengthy footage of bin Laden that could not have been shot without the reclusive leader's knowledge</a:t>
            </a:r>
            <a:r>
              <a:rPr lang="en-US" dirty="0" smtClean="0"/>
              <a:t>.</a:t>
            </a:r>
          </a:p>
          <a:p>
            <a:endParaRPr lang="en-US" dirty="0"/>
          </a:p>
          <a:p>
            <a:r>
              <a:rPr lang="en-US" dirty="0"/>
              <a:t>At the start of the 100-minute tape, bin Laden, wearing a traditional Yemeni dagger on a belt around his waist, recites a poem that includes these lines</a:t>
            </a:r>
            <a:r>
              <a:rPr lang="en-US" dirty="0" smtClean="0"/>
              <a:t>:</a:t>
            </a:r>
          </a:p>
          <a:p>
            <a:endParaRPr lang="en-US" dirty="0"/>
          </a:p>
        </p:txBody>
      </p:sp>
      <p:pic>
        <p:nvPicPr>
          <p:cNvPr id="8194" name="Picture 2" descr="http://static.guim.co.uk/sys-images/Guardian/About/General/2011/5/3/1304439099847/Osama-bin-Laden-007.jpg"/>
          <p:cNvPicPr>
            <a:picLocks noChangeAspect="1" noChangeArrowheads="1"/>
          </p:cNvPicPr>
          <p:nvPr/>
        </p:nvPicPr>
        <p:blipFill>
          <a:blip r:embed="rId2" cstate="print"/>
          <a:srcRect/>
          <a:stretch>
            <a:fillRect/>
          </a:stretch>
        </p:blipFill>
        <p:spPr bwMode="auto">
          <a:xfrm>
            <a:off x="0" y="4229100"/>
            <a:ext cx="4381500" cy="2628900"/>
          </a:xfrm>
          <a:prstGeom prst="rect">
            <a:avLst/>
          </a:prstGeom>
          <a:noFill/>
        </p:spPr>
      </p:pic>
      <p:sp>
        <p:nvSpPr>
          <p:cNvPr id="6" name="Rounded Rectangular Callout 5"/>
          <p:cNvSpPr/>
          <p:nvPr/>
        </p:nvSpPr>
        <p:spPr>
          <a:xfrm>
            <a:off x="4953000" y="1066800"/>
            <a:ext cx="2819400" cy="3352800"/>
          </a:xfrm>
          <a:prstGeom prst="wedgeRoundRectCallout">
            <a:avLst>
              <a:gd name="adj1" fmla="val -120190"/>
              <a:gd name="adj2" fmla="val 6985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t>"And in Aden, they charged and destroyed a destroyer that fearsome people fear, one that evokes horror when it docks and when it sails.“</a:t>
            </a:r>
          </a:p>
          <a:p>
            <a:endParaRPr lang="en-US" dirty="0"/>
          </a:p>
          <a:p>
            <a:r>
              <a:rPr lang="en-US" dirty="0" smtClean="0"/>
              <a:t>We need to make a recruitment video Khalid </a:t>
            </a:r>
            <a:r>
              <a:rPr lang="en-US" dirty="0" err="1" smtClean="0"/>
              <a:t>Shaikh</a:t>
            </a:r>
            <a:r>
              <a:rPr lang="en-US" dirty="0" smtClean="0"/>
              <a:t> Mohammed</a:t>
            </a:r>
          </a:p>
        </p:txBody>
      </p:sp>
      <p:pic>
        <p:nvPicPr>
          <p:cNvPr id="8196" name="Picture 4" descr="Sheikh july2009.jpg"/>
          <p:cNvPicPr>
            <a:picLocks noChangeAspect="1" noChangeArrowheads="1"/>
          </p:cNvPicPr>
          <p:nvPr/>
        </p:nvPicPr>
        <p:blipFill>
          <a:blip r:embed="rId3" cstate="print"/>
          <a:srcRect/>
          <a:stretch>
            <a:fillRect/>
          </a:stretch>
        </p:blipFill>
        <p:spPr bwMode="auto">
          <a:xfrm>
            <a:off x="5715000" y="4711147"/>
            <a:ext cx="3429000" cy="2146853"/>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11162"/>
          </a:xfrm>
        </p:spPr>
        <p:txBody>
          <a:bodyPr>
            <a:normAutofit fontScale="90000"/>
          </a:bodyPr>
          <a:lstStyle/>
          <a:p>
            <a:r>
              <a:rPr lang="en-US" i="1" dirty="0" smtClean="0"/>
              <a:t>911 Commission Report</a:t>
            </a:r>
            <a:endParaRPr lang="en-US" i="1" dirty="0"/>
          </a:p>
        </p:txBody>
      </p:sp>
      <p:sp>
        <p:nvSpPr>
          <p:cNvPr id="3" name="Content Placeholder 2"/>
          <p:cNvSpPr>
            <a:spLocks noGrp="1"/>
          </p:cNvSpPr>
          <p:nvPr>
            <p:ph idx="1"/>
          </p:nvPr>
        </p:nvSpPr>
        <p:spPr>
          <a:xfrm>
            <a:off x="457200" y="762000"/>
            <a:ext cx="8229600" cy="5364163"/>
          </a:xfrm>
        </p:spPr>
        <p:txBody>
          <a:bodyPr>
            <a:normAutofit fontScale="70000" lnSpcReduction="20000"/>
          </a:bodyPr>
          <a:lstStyle/>
          <a:p>
            <a:pPr>
              <a:buNone/>
            </a:pPr>
            <a:r>
              <a:rPr lang="en-US" dirty="0" smtClean="0"/>
              <a:t>	</a:t>
            </a:r>
          </a:p>
          <a:p>
            <a:pPr>
              <a:buNone/>
            </a:pPr>
            <a:r>
              <a:rPr lang="en-US" dirty="0"/>
              <a:t>	</a:t>
            </a:r>
            <a:r>
              <a:rPr lang="en-US" dirty="0" smtClean="0"/>
              <a:t>The </a:t>
            </a:r>
            <a:r>
              <a:rPr lang="en-US" dirty="0"/>
              <a:t>attack on the USS </a:t>
            </a:r>
            <a:r>
              <a:rPr lang="en-US" i="1" dirty="0"/>
              <a:t>Cole</a:t>
            </a:r>
            <a:r>
              <a:rPr lang="en-US" dirty="0"/>
              <a:t> galvanized al Qaeda's recruitment efforts. Following the attack, Bin </a:t>
            </a:r>
            <a:r>
              <a:rPr lang="en-US" dirty="0" err="1"/>
              <a:t>Ladin</a:t>
            </a:r>
            <a:r>
              <a:rPr lang="en-US" dirty="0"/>
              <a:t> instructed the media committee, then headed by Khalid Sheikh Mohammed, to produce a propaganda video that included a reenactment of the attack along with images of the al Qaeda training camps and training methods; it also highlighted Muslim suffering in Palestine, Kashmir, Indonesia, and Chechnya. Al Qaeda's image was very important to Bin </a:t>
            </a:r>
            <a:r>
              <a:rPr lang="en-US" dirty="0" err="1"/>
              <a:t>Ladin</a:t>
            </a:r>
            <a:r>
              <a:rPr lang="en-US" dirty="0"/>
              <a:t>, and the video was widely </a:t>
            </a:r>
            <a:r>
              <a:rPr lang="en-US" dirty="0" smtClean="0"/>
              <a:t>disseminated</a:t>
            </a:r>
          </a:p>
          <a:p>
            <a:pPr>
              <a:buNone/>
            </a:pPr>
            <a:endParaRPr lang="en-US" dirty="0" smtClean="0"/>
          </a:p>
          <a:p>
            <a:pPr>
              <a:buNone/>
            </a:pPr>
            <a:r>
              <a:rPr lang="en-US" dirty="0" smtClean="0"/>
              <a:t>	In </a:t>
            </a:r>
            <a:r>
              <a:rPr lang="en-US" dirty="0"/>
              <a:t>February 2001, a source reported that an individual whom he identified as the big instructor (probably a reference to Bin </a:t>
            </a:r>
            <a:r>
              <a:rPr lang="en-US" dirty="0" err="1"/>
              <a:t>Ladin</a:t>
            </a:r>
            <a:r>
              <a:rPr lang="en-US" dirty="0"/>
              <a:t>) complained frequently that the United States had not yet attacked. According to the source, Bin </a:t>
            </a:r>
            <a:r>
              <a:rPr lang="en-US" dirty="0" err="1"/>
              <a:t>Ladin</a:t>
            </a:r>
            <a:r>
              <a:rPr lang="en-US" dirty="0"/>
              <a:t> wanted the United States to attack, and if it did not he would launch something bigger.</a:t>
            </a:r>
            <a:r>
              <a:rPr lang="en-US" baseline="30000" dirty="0"/>
              <a:t>126</a:t>
            </a:r>
            <a:endParaRPr lang="en-US" dirty="0" smtClean="0"/>
          </a:p>
          <a:p>
            <a:pPr>
              <a:buNone/>
            </a:pPr>
            <a:endParaRPr lang="en-US" dirty="0"/>
          </a:p>
          <a:p>
            <a:pPr>
              <a:buNone/>
            </a:pP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838200"/>
            <a:ext cx="2819400" cy="4038600"/>
          </a:xfrm>
        </p:spPr>
        <p:txBody>
          <a:bodyPr>
            <a:normAutofit fontScale="77500" lnSpcReduction="20000"/>
          </a:bodyPr>
          <a:lstStyle/>
          <a:p>
            <a:pPr marL="0" indent="0">
              <a:buNone/>
            </a:pPr>
            <a:r>
              <a:rPr lang="en-US" dirty="0" smtClean="0"/>
              <a:t>Closure:</a:t>
            </a:r>
          </a:p>
          <a:p>
            <a:pPr marL="0" indent="0">
              <a:buNone/>
            </a:pPr>
            <a:endParaRPr lang="en-US" dirty="0"/>
          </a:p>
          <a:p>
            <a:pPr marL="0" indent="0">
              <a:buNone/>
            </a:pPr>
            <a:endParaRPr lang="en-US" dirty="0" smtClean="0"/>
          </a:p>
          <a:p>
            <a:pPr marL="0" indent="0">
              <a:buNone/>
            </a:pPr>
            <a:r>
              <a:rPr lang="en-US" dirty="0"/>
              <a:t>What errors did the US make during the 1990s when dealing with terrorism in the name of Islam committed by Islamic extremists?</a:t>
            </a:r>
          </a:p>
          <a:p>
            <a:pPr marL="0" indent="0">
              <a:buNone/>
            </a:pPr>
            <a:endParaRPr lang="en-US" dirty="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5000" t="14881" r="50953" b="14881"/>
          <a:stretch/>
        </p:blipFill>
        <p:spPr bwMode="auto">
          <a:xfrm>
            <a:off x="3766457" y="25400"/>
            <a:ext cx="5370286" cy="68507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4" name="Straight Arrow Connector 3"/>
          <p:cNvCxnSpPr/>
          <p:nvPr/>
        </p:nvCxnSpPr>
        <p:spPr>
          <a:xfrm>
            <a:off x="1524000" y="1295400"/>
            <a:ext cx="4927600" cy="4038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392697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0"/>
            <a:ext cx="1676400" cy="1905000"/>
          </a:xfrm>
        </p:spPr>
        <p:txBody>
          <a:bodyPr>
            <a:normAutofit fontScale="70000" lnSpcReduction="20000"/>
          </a:bodyPr>
          <a:lstStyle/>
          <a:p>
            <a:pPr marL="0" indent="0">
              <a:buNone/>
            </a:pPr>
            <a:r>
              <a:rPr lang="en-US" dirty="0" smtClean="0"/>
              <a:t>Task: Complete the boxes during today’s class</a:t>
            </a:r>
            <a:endParaRPr lang="en-US" dirty="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5000" t="14881" r="50953" b="14881"/>
          <a:stretch/>
        </p:blipFill>
        <p:spPr bwMode="auto">
          <a:xfrm>
            <a:off x="3766457" y="25400"/>
            <a:ext cx="5370286" cy="68507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734102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normAutofit fontScale="90000"/>
          </a:bodyPr>
          <a:lstStyle/>
          <a:p>
            <a:r>
              <a:rPr lang="en-US" dirty="0" smtClean="0"/>
              <a:t>February 26, 1993 World Trade Center</a:t>
            </a:r>
            <a:br>
              <a:rPr lang="en-US" dirty="0" smtClean="0"/>
            </a:br>
            <a:r>
              <a:rPr lang="en-US" dirty="0" smtClean="0"/>
              <a:t>6 Dead Thousand + Injured</a:t>
            </a:r>
            <a:endParaRPr lang="en-US" dirty="0"/>
          </a:p>
        </p:txBody>
      </p:sp>
      <p:pic>
        <p:nvPicPr>
          <p:cNvPr id="23554" name="Picture 2" descr="http://drrichswier.com/wp-content/uploads/world-trade-center-bombing-1993.jpg"/>
          <p:cNvPicPr>
            <a:picLocks noChangeAspect="1" noChangeArrowheads="1"/>
          </p:cNvPicPr>
          <p:nvPr/>
        </p:nvPicPr>
        <p:blipFill>
          <a:blip r:embed="rId2" cstate="print"/>
          <a:srcRect/>
          <a:stretch>
            <a:fillRect/>
          </a:stretch>
        </p:blipFill>
        <p:spPr bwMode="auto">
          <a:xfrm>
            <a:off x="973708" y="1295400"/>
            <a:ext cx="6970142" cy="4562476"/>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304800"/>
            <a:ext cx="8763000" cy="5821363"/>
          </a:xfrm>
        </p:spPr>
        <p:txBody>
          <a:bodyPr/>
          <a:lstStyle/>
          <a:p>
            <a:pPr marL="0" indent="0">
              <a:buNone/>
            </a:pPr>
            <a:r>
              <a:rPr lang="en-US" dirty="0" smtClean="0"/>
              <a:t>News</a:t>
            </a:r>
          </a:p>
          <a:p>
            <a:pPr marL="0" indent="0">
              <a:buNone/>
            </a:pPr>
            <a:r>
              <a:rPr lang="en-US" dirty="0" smtClean="0">
                <a:hlinkClick r:id="rId2"/>
              </a:rPr>
              <a:t>https://www.youtube.com/watch?v=tnmBIjVMDcc</a:t>
            </a:r>
            <a:endParaRPr lang="en-US" dirty="0" smtClean="0"/>
          </a:p>
          <a:p>
            <a:pPr marL="0" indent="0">
              <a:buNone/>
            </a:pPr>
            <a:r>
              <a:rPr lang="en-US" dirty="0" smtClean="0"/>
              <a:t>More Clips</a:t>
            </a:r>
          </a:p>
          <a:p>
            <a:pPr marL="0" indent="0">
              <a:buNone/>
            </a:pPr>
            <a:r>
              <a:rPr lang="en-US" dirty="0" smtClean="0">
                <a:hlinkClick r:id="rId3"/>
              </a:rPr>
              <a:t>https://www.youtube.com/watch?v=-QYqDCeErPE</a:t>
            </a:r>
            <a:endParaRPr lang="en-US" dirty="0" smtClean="0"/>
          </a:p>
          <a:p>
            <a:pPr marL="0" indent="0">
              <a:buNone/>
            </a:pPr>
            <a:r>
              <a:rPr lang="en-US" dirty="0" smtClean="0"/>
              <a:t>Year Later</a:t>
            </a:r>
          </a:p>
          <a:p>
            <a:pPr marL="0" indent="0">
              <a:buNone/>
            </a:pPr>
            <a:r>
              <a:rPr lang="en-US" dirty="0" smtClean="0">
                <a:hlinkClick r:id="rId4"/>
              </a:rPr>
              <a:t>https://www.youtube.com/watch?v=s9p1AnhDzWg</a:t>
            </a:r>
            <a:endParaRPr lang="en-US" dirty="0" smtClean="0"/>
          </a:p>
          <a:p>
            <a:pPr marL="0" indent="0">
              <a:buNone/>
            </a:pPr>
            <a:endParaRPr lang="en-US" dirty="0"/>
          </a:p>
          <a:p>
            <a:pPr marL="0" indent="0">
              <a:buNone/>
            </a:pPr>
            <a:endParaRPr lang="en-US" dirty="0"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8229600" cy="5897563"/>
          </a:xfrm>
        </p:spPr>
        <p:txBody>
          <a:bodyPr>
            <a:normAutofit lnSpcReduction="10000"/>
          </a:bodyPr>
          <a:lstStyle/>
          <a:p>
            <a:r>
              <a:rPr lang="en-US" b="1" u="sng" dirty="0"/>
              <a:t>Facts:</a:t>
            </a:r>
            <a:r>
              <a:rPr lang="en-US" dirty="0"/>
              <a:t/>
            </a:r>
            <a:br>
              <a:rPr lang="en-US" dirty="0"/>
            </a:br>
            <a:r>
              <a:rPr lang="en-US" dirty="0"/>
              <a:t>The explosion created a hole 200 feet by 100 feet, several stories deep. It caused the PATH station ceiling to collapse.</a:t>
            </a:r>
          </a:p>
          <a:p>
            <a:r>
              <a:rPr lang="en-US" dirty="0"/>
              <a:t>The 1,200 </a:t>
            </a:r>
            <a:r>
              <a:rPr lang="en-US" dirty="0" smtClean="0"/>
              <a:t>pound </a:t>
            </a:r>
            <a:r>
              <a:rPr lang="en-US" dirty="0"/>
              <a:t>bomb was in a Ryder truck parked in a parking garage beneath the World Trade Center.</a:t>
            </a:r>
          </a:p>
          <a:p>
            <a:r>
              <a:rPr lang="en-US" dirty="0"/>
              <a:t>An estimated 50,000 people were evacuated.</a:t>
            </a:r>
          </a:p>
          <a:p>
            <a:r>
              <a:rPr lang="en-US" dirty="0" err="1">
                <a:hlinkClick r:id="rId2"/>
              </a:rPr>
              <a:t>Ramzi</a:t>
            </a:r>
            <a:r>
              <a:rPr lang="en-US" dirty="0">
                <a:hlinkClick r:id="rId2"/>
              </a:rPr>
              <a:t> Yousef </a:t>
            </a:r>
            <a:r>
              <a:rPr lang="en-US" dirty="0"/>
              <a:t>directed the organization and execution of the bombing. He said he did it to avenge the sufferings Palestinian people had endured at the hands of U.S.-aided </a:t>
            </a:r>
            <a:r>
              <a:rPr lang="en-US" dirty="0">
                <a:hlinkClick r:id="rId3"/>
              </a:rPr>
              <a:t>Israel</a:t>
            </a:r>
            <a:r>
              <a:rPr lang="en-US" dirty="0"/>
              <a:t>.</a:t>
            </a:r>
          </a:p>
          <a:p>
            <a:pPr marL="0" indent="0">
              <a:buNone/>
            </a:pPr>
            <a:endParaRPr lang="en-US" dirty="0"/>
          </a:p>
        </p:txBody>
      </p:sp>
    </p:spTree>
    <p:extLst>
      <p:ext uri="{BB962C8B-B14F-4D97-AF65-F5344CB8AC3E}">
        <p14:creationId xmlns:p14="http://schemas.microsoft.com/office/powerpoint/2010/main" val="21311094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upload.wikimedia.org/wikipedia/commons/thumb/c/cf/Ramzi_Yousef.gif/150px-Ramzi_Yousef.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81850" y="3640708"/>
            <a:ext cx="1962150" cy="2760092"/>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7620000" y="6400800"/>
            <a:ext cx="1414105" cy="369332"/>
          </a:xfrm>
          <a:prstGeom prst="rect">
            <a:avLst/>
          </a:prstGeom>
        </p:spPr>
        <p:txBody>
          <a:bodyPr wrap="none">
            <a:spAutoFit/>
          </a:bodyPr>
          <a:lstStyle/>
          <a:p>
            <a:r>
              <a:rPr lang="en-US" dirty="0" err="1"/>
              <a:t>Ramzi</a:t>
            </a:r>
            <a:r>
              <a:rPr lang="en-US" dirty="0"/>
              <a:t> Yousef</a:t>
            </a:r>
          </a:p>
        </p:txBody>
      </p:sp>
      <p:sp>
        <p:nvSpPr>
          <p:cNvPr id="5" name="Rounded Rectangular Callout 4"/>
          <p:cNvSpPr/>
          <p:nvPr/>
        </p:nvSpPr>
        <p:spPr>
          <a:xfrm>
            <a:off x="4343400" y="228600"/>
            <a:ext cx="3505200" cy="3048000"/>
          </a:xfrm>
          <a:prstGeom prst="wedgeRoundRectCallout">
            <a:avLst>
              <a:gd name="adj1" fmla="val 48906"/>
              <a:gd name="adj2" fmla="val 10794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"We declare our responsibility for the explosion on the mentioned building. This action was done in response for the American political, economical, and military support to Israel, the state of terrorism, and to the rest of the dictator countries in the region."</a:t>
            </a:r>
          </a:p>
        </p:txBody>
      </p:sp>
      <p:sp>
        <p:nvSpPr>
          <p:cNvPr id="6" name="Rectangle 5"/>
          <p:cNvSpPr/>
          <p:nvPr/>
        </p:nvSpPr>
        <p:spPr>
          <a:xfrm>
            <a:off x="152400" y="5412716"/>
            <a:ext cx="4572000" cy="1477328"/>
          </a:xfrm>
          <a:prstGeom prst="rect">
            <a:avLst/>
          </a:prstGeom>
        </p:spPr>
        <p:txBody>
          <a:bodyPr>
            <a:spAutoFit/>
          </a:bodyPr>
          <a:lstStyle/>
          <a:p>
            <a:r>
              <a:rPr lang="en-US" dirty="0" smtClean="0"/>
              <a:t>Currently in the </a:t>
            </a:r>
            <a:r>
              <a:rPr lang="en-US" dirty="0"/>
              <a:t>United States Penitentiary, Administrative Maximum Facility (ADX) is an American </a:t>
            </a:r>
            <a:r>
              <a:rPr lang="en-US" dirty="0" smtClean="0"/>
              <a:t>federal </a:t>
            </a:r>
            <a:r>
              <a:rPr lang="en-US" b="1" dirty="0" err="1" smtClean="0"/>
              <a:t>supermax</a:t>
            </a:r>
            <a:r>
              <a:rPr lang="en-US" b="1" dirty="0" smtClean="0"/>
              <a:t> </a:t>
            </a:r>
            <a:r>
              <a:rPr lang="en-US" b="1" dirty="0"/>
              <a:t>prison</a:t>
            </a:r>
            <a:r>
              <a:rPr lang="en-US" dirty="0"/>
              <a:t> for male inmates located in Fremont County, </a:t>
            </a:r>
            <a:r>
              <a:rPr lang="en-US" dirty="0" smtClean="0"/>
              <a:t>Colorado 240 years</a:t>
            </a:r>
            <a:endParaRPr lang="en-US" dirty="0"/>
          </a:p>
        </p:txBody>
      </p:sp>
      <p:sp>
        <p:nvSpPr>
          <p:cNvPr id="7" name="Rectangle 6"/>
          <p:cNvSpPr/>
          <p:nvPr/>
        </p:nvSpPr>
        <p:spPr>
          <a:xfrm>
            <a:off x="177800" y="2743200"/>
            <a:ext cx="3050900" cy="646331"/>
          </a:xfrm>
          <a:prstGeom prst="rect">
            <a:avLst/>
          </a:prstGeom>
        </p:spPr>
        <p:txBody>
          <a:bodyPr wrap="none">
            <a:spAutoFit/>
          </a:bodyPr>
          <a:lstStyle/>
          <a:p>
            <a:r>
              <a:rPr lang="en-US" b="1" dirty="0" err="1"/>
              <a:t>Eyad</a:t>
            </a:r>
            <a:r>
              <a:rPr lang="en-US" b="1" dirty="0"/>
              <a:t> </a:t>
            </a:r>
            <a:r>
              <a:rPr lang="en-US" b="1" dirty="0" err="1"/>
              <a:t>Ismoil</a:t>
            </a:r>
            <a:r>
              <a:rPr lang="en-US" b="1" dirty="0"/>
              <a:t> gets 240 </a:t>
            </a:r>
            <a:r>
              <a:rPr lang="en-US" b="1" dirty="0" smtClean="0"/>
              <a:t>years for </a:t>
            </a:r>
          </a:p>
          <a:p>
            <a:r>
              <a:rPr lang="en-US" b="1" dirty="0" smtClean="0"/>
              <a:t>driving the truck</a:t>
            </a:r>
            <a:endParaRPr lang="en-US" b="1" dirty="0"/>
          </a:p>
        </p:txBody>
      </p:sp>
      <p:pic>
        <p:nvPicPr>
          <p:cNvPr id="1028" name="Picture 4" descr="http://www.globalsecurity.org/security/profiles/images/eyad_ismoil_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424541"/>
            <a:ext cx="1828800" cy="22860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34287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029" y="609600"/>
            <a:ext cx="2819400" cy="1249362"/>
          </a:xfrm>
        </p:spPr>
        <p:txBody>
          <a:bodyPr>
            <a:normAutofit fontScale="90000"/>
          </a:bodyPr>
          <a:lstStyle/>
          <a:p>
            <a:r>
              <a:rPr lang="en-US" dirty="0" smtClean="0"/>
              <a:t>Do you want 5 million?</a:t>
            </a:r>
            <a:endParaRPr lang="en-US" dirty="0"/>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5834" t="5209" r="29642" b="16070"/>
          <a:stretch/>
        </p:blipFill>
        <p:spPr bwMode="auto">
          <a:xfrm>
            <a:off x="4267200" y="-24535"/>
            <a:ext cx="4865914" cy="68825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510495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normAutofit fontScale="90000"/>
          </a:bodyPr>
          <a:lstStyle/>
          <a:p>
            <a:r>
              <a:rPr lang="en-US" dirty="0" smtClean="0"/>
              <a:t>According to the </a:t>
            </a:r>
            <a:r>
              <a:rPr lang="en-US" i="1" dirty="0" smtClean="0"/>
              <a:t>911 Commission Report</a:t>
            </a:r>
            <a:endParaRPr lang="en-US" i="1" dirty="0"/>
          </a:p>
        </p:txBody>
      </p:sp>
      <p:sp>
        <p:nvSpPr>
          <p:cNvPr id="3" name="Content Placeholder 2"/>
          <p:cNvSpPr>
            <a:spLocks noGrp="1"/>
          </p:cNvSpPr>
          <p:nvPr>
            <p:ph idx="1"/>
          </p:nvPr>
        </p:nvSpPr>
        <p:spPr>
          <a:xfrm>
            <a:off x="457200" y="1524000"/>
            <a:ext cx="8229600" cy="4953000"/>
          </a:xfrm>
        </p:spPr>
        <p:txBody>
          <a:bodyPr>
            <a:normAutofit fontScale="55000" lnSpcReduction="20000"/>
          </a:bodyPr>
          <a:lstStyle/>
          <a:p>
            <a:pPr marL="0" indent="0">
              <a:buNone/>
            </a:pPr>
            <a:r>
              <a:rPr lang="en-US" dirty="0" smtClean="0"/>
              <a:t>1. The </a:t>
            </a:r>
            <a:r>
              <a:rPr lang="en-US" dirty="0"/>
              <a:t>key point I want to stress is the identity of the terrorist masterminds, individuals like </a:t>
            </a:r>
            <a:r>
              <a:rPr lang="en-US" dirty="0" err="1"/>
              <a:t>Ramzi</a:t>
            </a:r>
            <a:r>
              <a:rPr lang="en-US" dirty="0"/>
              <a:t> Yousef and Khalid Shaikh Mohammed. Their identities rest on documents in Kuwait that predate Kuwait's liberation in 1991, and </a:t>
            </a:r>
            <a:r>
              <a:rPr lang="en-US" i="1" dirty="0"/>
              <a:t>those documents are unreliable, because of the Iraqi occupation</a:t>
            </a:r>
            <a:r>
              <a:rPr lang="en-US" dirty="0" smtClean="0"/>
              <a:t>.</a:t>
            </a:r>
          </a:p>
          <a:p>
            <a:pPr marL="0" indent="0">
              <a:buNone/>
            </a:pPr>
            <a:endParaRPr lang="en-US" dirty="0"/>
          </a:p>
          <a:p>
            <a:pPr marL="0" indent="0">
              <a:buNone/>
            </a:pPr>
            <a:r>
              <a:rPr lang="en-US" dirty="0" smtClean="0"/>
              <a:t>2. But </a:t>
            </a:r>
            <a:r>
              <a:rPr lang="en-US" dirty="0"/>
              <a:t>one can do more than just suspect Iraq's role, which, of course, is important. It can be demonstrated to a high standard, perhaps even "beyond a reasonable doubt," that Iraq was behind the attack. That demonstration revolves around the identity of the mastermind, </a:t>
            </a:r>
            <a:r>
              <a:rPr lang="en-US" dirty="0" err="1"/>
              <a:t>Ramzi</a:t>
            </a:r>
            <a:r>
              <a:rPr lang="en-US" dirty="0"/>
              <a:t> Yousef, without whom the bomb could not have been built</a:t>
            </a:r>
            <a:r>
              <a:rPr lang="en-US" dirty="0" smtClean="0"/>
              <a:t>.</a:t>
            </a:r>
          </a:p>
          <a:p>
            <a:pPr marL="0" indent="0">
              <a:buNone/>
            </a:pPr>
            <a:endParaRPr lang="en-US" dirty="0"/>
          </a:p>
          <a:p>
            <a:pPr marL="0" indent="0">
              <a:buNone/>
            </a:pPr>
            <a:r>
              <a:rPr lang="en-US" dirty="0" smtClean="0"/>
              <a:t>3. He </a:t>
            </a:r>
            <a:r>
              <a:rPr lang="en-US" dirty="0"/>
              <a:t>entered the U.S. on an Iraqi passport as </a:t>
            </a:r>
            <a:r>
              <a:rPr lang="en-US" dirty="0" err="1"/>
              <a:t>Ramzi</a:t>
            </a:r>
            <a:r>
              <a:rPr lang="en-US" dirty="0"/>
              <a:t> Yousef. He fled the U.S. the night of the Trade Center bombing on a Pakistani passport in the name of Abdul </a:t>
            </a:r>
            <a:r>
              <a:rPr lang="en-US" dirty="0" err="1"/>
              <a:t>Basit</a:t>
            </a:r>
            <a:r>
              <a:rPr lang="en-US" dirty="0"/>
              <a:t> Karim</a:t>
            </a:r>
            <a:r>
              <a:rPr lang="en-US" dirty="0" smtClean="0"/>
              <a:t>.</a:t>
            </a:r>
          </a:p>
          <a:p>
            <a:pPr marL="0" indent="0">
              <a:buNone/>
            </a:pPr>
            <a:endParaRPr lang="en-US" dirty="0"/>
          </a:p>
          <a:p>
            <a:pPr marL="0" indent="0">
              <a:buNone/>
            </a:pPr>
            <a:r>
              <a:rPr lang="en-US" dirty="0" smtClean="0"/>
              <a:t>4. </a:t>
            </a:r>
            <a:r>
              <a:rPr lang="en-US" dirty="0"/>
              <a:t>T</a:t>
            </a:r>
            <a:r>
              <a:rPr lang="en-US" dirty="0" smtClean="0"/>
              <a:t>wo </a:t>
            </a:r>
            <a:r>
              <a:rPr lang="en-US" dirty="0"/>
              <a:t>of </a:t>
            </a:r>
            <a:r>
              <a:rPr lang="en-US" dirty="0" err="1"/>
              <a:t>Ramzi</a:t>
            </a:r>
            <a:r>
              <a:rPr lang="en-US" dirty="0"/>
              <a:t> Yousef's older brothers--Abdul Karim and Abdul </a:t>
            </a:r>
            <a:r>
              <a:rPr lang="en-US" dirty="0" err="1"/>
              <a:t>Monim</a:t>
            </a:r>
            <a:r>
              <a:rPr lang="en-US" dirty="0"/>
              <a:t>-have been identified as al Qaeda masterminds, capable of assuming Mohammed's role. Also, an individual, Ali Abdul Aziz, who played an important role in the financial transfers involved in the 9/11 attacks, is said to be Yousef's "younger cousin."</a:t>
            </a:r>
          </a:p>
          <a:p>
            <a:pPr marL="0" indent="0">
              <a:buNone/>
            </a:pPr>
            <a:endParaRPr lang="en-US" dirty="0"/>
          </a:p>
        </p:txBody>
      </p:sp>
    </p:spTree>
    <p:extLst>
      <p:ext uri="{BB962C8B-B14F-4D97-AF65-F5344CB8AC3E}">
        <p14:creationId xmlns:p14="http://schemas.microsoft.com/office/powerpoint/2010/main" val="27668612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411162"/>
          </a:xfrm>
        </p:spPr>
        <p:txBody>
          <a:bodyPr>
            <a:normAutofit fontScale="90000"/>
          </a:bodyPr>
          <a:lstStyle/>
          <a:p>
            <a:r>
              <a:rPr lang="en-US" dirty="0" smtClean="0"/>
              <a:t>Very Odd Point</a:t>
            </a:r>
            <a:endParaRPr lang="en-US" dirty="0"/>
          </a:p>
        </p:txBody>
      </p:sp>
      <p:sp>
        <p:nvSpPr>
          <p:cNvPr id="3" name="Content Placeholder 2"/>
          <p:cNvSpPr>
            <a:spLocks noGrp="1"/>
          </p:cNvSpPr>
          <p:nvPr>
            <p:ph idx="1"/>
          </p:nvPr>
        </p:nvSpPr>
        <p:spPr>
          <a:xfrm>
            <a:off x="457200" y="533400"/>
            <a:ext cx="8229600" cy="4525963"/>
          </a:xfrm>
        </p:spPr>
        <p:txBody>
          <a:bodyPr/>
          <a:lstStyle/>
          <a:p>
            <a:pPr marL="0" indent="0">
              <a:buNone/>
            </a:pPr>
            <a:r>
              <a:rPr lang="en-US" dirty="0"/>
              <a:t>Mohammed </a:t>
            </a:r>
            <a:r>
              <a:rPr lang="en-US" dirty="0" err="1"/>
              <a:t>Salameh</a:t>
            </a:r>
            <a:r>
              <a:rPr lang="en-US" dirty="0"/>
              <a:t>, who had rented the truck and reported it stolen, kept calling the rental office to get back his $400 deposit. The FBI arrested him there on March 4, 1993. In short order, the Bureau had several plotters in custody, including </a:t>
            </a:r>
            <a:r>
              <a:rPr lang="en-US" dirty="0" err="1"/>
              <a:t>Nidal</a:t>
            </a:r>
            <a:r>
              <a:rPr lang="en-US" dirty="0"/>
              <a:t> </a:t>
            </a:r>
            <a:r>
              <a:rPr lang="en-US" dirty="0" err="1"/>
              <a:t>Ayyad</a:t>
            </a:r>
            <a:r>
              <a:rPr lang="en-US" dirty="0"/>
              <a:t>, an engineer who had acquired chemicals for the bomb, and Mahmoud </a:t>
            </a:r>
            <a:r>
              <a:rPr lang="en-US" dirty="0" err="1"/>
              <a:t>Abouhalima</a:t>
            </a:r>
            <a:r>
              <a:rPr lang="en-US" dirty="0"/>
              <a:t>, who had helped mix the chemicals</a:t>
            </a:r>
            <a:r>
              <a:rPr lang="en-US" dirty="0" smtClean="0"/>
              <a:t>.</a:t>
            </a:r>
            <a:endParaRPr lang="en-US" dirty="0"/>
          </a:p>
        </p:txBody>
      </p:sp>
      <p:pic>
        <p:nvPicPr>
          <p:cNvPr id="2050" name="Picture 2" descr="http://cdn.historycommons.org/images/events/864_mohammed_salameh_2050081722-1474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15250" y="5076824"/>
            <a:ext cx="1428750" cy="1781176"/>
          </a:xfrm>
          <a:prstGeom prst="rect">
            <a:avLst/>
          </a:prstGeom>
          <a:noFill/>
          <a:extLst>
            <a:ext uri="{909E8E84-426E-40DD-AFC4-6F175D3DCCD1}">
              <a14:hiddenFill xmlns:a14="http://schemas.microsoft.com/office/drawing/2010/main">
                <a:solidFill>
                  <a:srgbClr val="FFFFFF"/>
                </a:solidFill>
              </a14:hiddenFill>
            </a:ext>
          </a:extLst>
        </p:spPr>
      </p:pic>
      <p:sp>
        <p:nvSpPr>
          <p:cNvPr id="4" name="Rounded Rectangular Callout 3"/>
          <p:cNvSpPr/>
          <p:nvPr/>
        </p:nvSpPr>
        <p:spPr>
          <a:xfrm>
            <a:off x="2362200" y="4419600"/>
            <a:ext cx="4495800" cy="1828800"/>
          </a:xfrm>
          <a:prstGeom prst="wedgeRoundRectCallout">
            <a:avLst>
              <a:gd name="adj1" fmla="val 76988"/>
              <a:gd name="adj2" fmla="val 3789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The truck I rented was destroyed in the attack. Would it be possible to get my deposit back? </a:t>
            </a:r>
            <a:endParaRPr lang="en-US" dirty="0"/>
          </a:p>
        </p:txBody>
      </p:sp>
    </p:spTree>
    <p:extLst>
      <p:ext uri="{BB962C8B-B14F-4D97-AF65-F5344CB8AC3E}">
        <p14:creationId xmlns:p14="http://schemas.microsoft.com/office/powerpoint/2010/main" val="382529886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215</TotalTime>
  <Words>509</Words>
  <Application>Microsoft Office PowerPoint</Application>
  <PresentationFormat>On-screen Show (4:3)</PresentationFormat>
  <Paragraphs>78</Paragraphs>
  <Slides>18</Slides>
  <Notes>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The Attack on the USS Cole and the First Attack on the World Trade Center Perspective </vt:lpstr>
      <vt:lpstr>PowerPoint Presentation</vt:lpstr>
      <vt:lpstr>February 26, 1993 World Trade Center 6 Dead Thousand + Injured</vt:lpstr>
      <vt:lpstr>PowerPoint Presentation</vt:lpstr>
      <vt:lpstr>PowerPoint Presentation</vt:lpstr>
      <vt:lpstr>PowerPoint Presentation</vt:lpstr>
      <vt:lpstr>Do you want 5 million?</vt:lpstr>
      <vt:lpstr>According to the 911 Commission Report</vt:lpstr>
      <vt:lpstr>Very Odd Point</vt:lpstr>
      <vt:lpstr>Even Stranger Points</vt:lpstr>
      <vt:lpstr>October 12, 2000 USS Cole in Yemen Waters</vt:lpstr>
      <vt:lpstr>Clinton’s Remarks https://www.youtube.com/watch?v=JKALjeoeneE</vt:lpstr>
      <vt:lpstr>Other Links</vt:lpstr>
      <vt:lpstr>Timeline from CNN</vt:lpstr>
      <vt:lpstr>PowerPoint Presentation</vt:lpstr>
      <vt:lpstr>Bin Laden Admits (Kind of)</vt:lpstr>
      <vt:lpstr>911 Commission Report</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Attack on the USS Cole and the First Attack on the World Trade Center Perspective</dc:title>
  <dc:creator>006435</dc:creator>
  <cp:lastModifiedBy>Ramon Quinones</cp:lastModifiedBy>
  <cp:revision>11</cp:revision>
  <dcterms:created xsi:type="dcterms:W3CDTF">2015-03-09T13:55:19Z</dcterms:created>
  <dcterms:modified xsi:type="dcterms:W3CDTF">2017-11-15T15:30:26Z</dcterms:modified>
</cp:coreProperties>
</file>